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342" r:id="rId4"/>
    <p:sldId id="258" r:id="rId5"/>
    <p:sldId id="259" r:id="rId6"/>
    <p:sldId id="260" r:id="rId7"/>
    <p:sldId id="314" r:id="rId8"/>
    <p:sldId id="316" r:id="rId9"/>
    <p:sldId id="303" r:id="rId10"/>
    <p:sldId id="261" r:id="rId11"/>
    <p:sldId id="296" r:id="rId12"/>
    <p:sldId id="281" r:id="rId13"/>
    <p:sldId id="284" r:id="rId14"/>
    <p:sldId id="285" r:id="rId15"/>
    <p:sldId id="287" r:id="rId16"/>
    <p:sldId id="288" r:id="rId17"/>
    <p:sldId id="289" r:id="rId18"/>
    <p:sldId id="291" r:id="rId19"/>
    <p:sldId id="295" r:id="rId20"/>
    <p:sldId id="262" r:id="rId21"/>
    <p:sldId id="263" r:id="rId22"/>
    <p:sldId id="264" r:id="rId23"/>
    <p:sldId id="301" r:id="rId24"/>
    <p:sldId id="297" r:id="rId25"/>
    <p:sldId id="302" r:id="rId26"/>
    <p:sldId id="298" r:id="rId27"/>
    <p:sldId id="299" r:id="rId28"/>
    <p:sldId id="300" r:id="rId29"/>
    <p:sldId id="304" r:id="rId30"/>
    <p:sldId id="317" r:id="rId31"/>
    <p:sldId id="318" r:id="rId32"/>
    <p:sldId id="319" r:id="rId33"/>
    <p:sldId id="320" r:id="rId34"/>
    <p:sldId id="325" r:id="rId35"/>
    <p:sldId id="321" r:id="rId36"/>
    <p:sldId id="326" r:id="rId37"/>
    <p:sldId id="322" r:id="rId38"/>
    <p:sldId id="328" r:id="rId39"/>
    <p:sldId id="332" r:id="rId40"/>
    <p:sldId id="329" r:id="rId41"/>
    <p:sldId id="324" r:id="rId42"/>
    <p:sldId id="331" r:id="rId43"/>
    <p:sldId id="327" r:id="rId44"/>
    <p:sldId id="330" r:id="rId45"/>
    <p:sldId id="323" r:id="rId46"/>
    <p:sldId id="308" r:id="rId47"/>
    <p:sldId id="309" r:id="rId48"/>
    <p:sldId id="333" r:id="rId49"/>
    <p:sldId id="311" r:id="rId50"/>
    <p:sldId id="341" r:id="rId51"/>
    <p:sldId id="340" r:id="rId52"/>
    <p:sldId id="334" r:id="rId53"/>
    <p:sldId id="335" r:id="rId54"/>
    <p:sldId id="336" r:id="rId55"/>
    <p:sldId id="338" r:id="rId56"/>
    <p:sldId id="339" r:id="rId57"/>
    <p:sldId id="312" r:id="rId58"/>
    <p:sldId id="313" r:id="rId59"/>
    <p:sldId id="344" r:id="rId60"/>
    <p:sldId id="307" r:id="rId61"/>
    <p:sldId id="343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85"/>
    <p:restoredTop sz="94673"/>
  </p:normalViewPr>
  <p:slideViewPr>
    <p:cSldViewPr snapToGrid="0" snapToObjects="1">
      <p:cViewPr varScale="1">
        <p:scale>
          <a:sx n="77" d="100"/>
          <a:sy n="77" d="100"/>
        </p:scale>
        <p:origin x="216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950BD-4D13-9849-ABD9-1B83CF0D5A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00976-B133-8841-89CB-2012E1726A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3B57F-4644-7345-84E9-4CEE2DBEB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C92FE-D102-EE41-923B-30F7D13E12F9}" type="datetimeFigureOut">
              <a:rPr lang="en-US" smtClean="0"/>
              <a:t>7/14/19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823FD-71ED-E348-9FCA-59244104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2B65E-E3D7-1847-9AFA-924F7E570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35EA-A4F5-414D-AF95-7EE3A1A2D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10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EBC3C-72E3-3F4B-BE09-01045FCC7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DDC0CB-38B1-BB45-94B5-DE6926B66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57828-0496-5840-A439-224311BF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C92FE-D102-EE41-923B-30F7D13E12F9}" type="datetimeFigureOut">
              <a:rPr lang="en-US" smtClean="0"/>
              <a:t>7/14/19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55F53-0D95-EA45-8E43-A39B4C1E6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B979D-A218-0A4B-A983-D7C78D4E3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35EA-A4F5-414D-AF95-7EE3A1A2D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14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62F1D3-5CB4-774E-A9F7-9D2D053F03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44BE83-0311-D041-8ADD-67C1A27AC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7128E-E71E-194B-B8CA-F6F454CE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C92FE-D102-EE41-923B-30F7D13E12F9}" type="datetimeFigureOut">
              <a:rPr lang="en-US" smtClean="0"/>
              <a:t>7/14/19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AE2F7-2FF8-474D-A710-D3B7A4A4B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8CE3F-2B29-AA45-8C40-040205433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35EA-A4F5-414D-AF95-7EE3A1A2D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81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E6FE2-3BEF-484A-86DD-302E90E90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2238C-0045-214A-870A-441339CDA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0A949-04DC-694B-9737-B1BD4F928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C92FE-D102-EE41-923B-30F7D13E12F9}" type="datetimeFigureOut">
              <a:rPr lang="en-US" smtClean="0"/>
              <a:t>7/14/19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0DDA0-90A9-0542-BBD0-75D930ADF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7E0C7-C242-2E46-AD13-903DD04D9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35EA-A4F5-414D-AF95-7EE3A1A2D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28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887AE-08D0-BF49-88E4-FB1D0DA77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96410-469D-DF4C-9AF0-C6BECDEB8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4A78D-FE20-FE48-9DA6-8D57AEB8B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C92FE-D102-EE41-923B-30F7D13E12F9}" type="datetimeFigureOut">
              <a:rPr lang="en-US" smtClean="0"/>
              <a:t>7/14/19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728DA-9E9C-8441-B1E7-683C44D51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4A9B3-AB6E-2F45-8AE1-F7FD752BD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35EA-A4F5-414D-AF95-7EE3A1A2D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8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BEC29-C21E-4C45-BEE9-D8A876C5D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DFB94-37F7-2C4F-A2B1-B32CB0154D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5BBA4-CDAA-744E-BB6D-5A55EB725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D88A99-AD58-9E42-A810-0AE5154EB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C92FE-D102-EE41-923B-30F7D13E12F9}" type="datetimeFigureOut">
              <a:rPr lang="en-US" smtClean="0"/>
              <a:t>7/14/19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E8F224-4185-464A-A503-4338B1532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E5804-EE8B-3344-A741-9CB5FF3B3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35EA-A4F5-414D-AF95-7EE3A1A2D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78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96E27-F01E-CA41-85E7-F91C65B28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3C72E-D833-5F4F-9BFD-345199F00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FF46E0-E0D4-9C4D-88BE-0EDB9784E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8D6DDE-662F-B043-917E-58F4BA65EB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A2F06C-C1F9-EA41-8F7E-D0DA282318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3F8844-12EF-CA4D-8D62-88FCF7DC4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C92FE-D102-EE41-923B-30F7D13E12F9}" type="datetimeFigureOut">
              <a:rPr lang="en-US" smtClean="0"/>
              <a:t>7/14/19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123EBA-9985-4543-871A-17F167F53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C1A12F-5C05-5B45-864B-D8B85C74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35EA-A4F5-414D-AF95-7EE3A1A2D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39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D7F6B-63FA-CB42-B735-923D243B6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3A82A4-A0A3-BC4E-B365-D918F2B05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C92FE-D102-EE41-923B-30F7D13E12F9}" type="datetimeFigureOut">
              <a:rPr lang="en-US" smtClean="0"/>
              <a:t>7/14/19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337B3A-8BBE-8944-98FB-FA3107DAB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ECD046-9EAD-8F40-8C3F-0BB3CF064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35EA-A4F5-414D-AF95-7EE3A1A2D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52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4C019B-67B7-534D-ABFC-2EA5203CF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C92FE-D102-EE41-923B-30F7D13E12F9}" type="datetimeFigureOut">
              <a:rPr lang="en-US" smtClean="0"/>
              <a:t>7/14/19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F9FAF4-82E9-1749-8B15-6CF08AEA1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8D263-3D83-8F40-B974-F160C8ACE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35EA-A4F5-414D-AF95-7EE3A1A2D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1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8B4A6-CCBB-4640-85E6-87B9915A0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4AC18-BA89-DF45-8A00-8F0F6919D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D9F7A4-9194-E64F-BEA1-7F440F21AA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3AC0FF-0C92-A64A-A5C6-83E32762F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C92FE-D102-EE41-923B-30F7D13E12F9}" type="datetimeFigureOut">
              <a:rPr lang="en-US" smtClean="0"/>
              <a:t>7/14/19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F5760F-BC71-A74F-ACE9-59336AF04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81DAFD-7E43-6C4B-A752-86B7CF0C7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35EA-A4F5-414D-AF95-7EE3A1A2D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71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A6FA9-E165-E94F-B993-02BBF7626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2D7066-5A8C-9447-95B1-19284CB09A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1481FA-D7FE-4A4B-BA22-B72F6D483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A2AA8F-4DD5-D34E-B7DE-AC6446300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C92FE-D102-EE41-923B-30F7D13E12F9}" type="datetimeFigureOut">
              <a:rPr lang="en-US" smtClean="0"/>
              <a:t>7/14/19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CEE159-D7E8-4247-86AF-C50FB4636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1B5A2-3A4E-D64D-B555-DAF05A0C9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35EA-A4F5-414D-AF95-7EE3A1A2D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59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761C18-0346-2C48-A16F-1B654F040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147C0-17F9-4D40-A530-76244F50E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F0FE2-BBC1-6248-A1C8-AD76FD3AE3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C92FE-D102-EE41-923B-30F7D13E12F9}" type="datetimeFigureOut">
              <a:rPr lang="en-US" smtClean="0"/>
              <a:t>7/14/19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1C37E-4A9C-9C4B-BCAF-88979E18FD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86A92-CC39-A64B-80B8-CABC305296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35EA-A4F5-414D-AF95-7EE3A1A2D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11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West_Side_Lumber_Company_railway#cite_ref-UnionDemocrat_4-0" TargetMode="External"/><Relationship Id="rId13" Type="http://schemas.openxmlformats.org/officeDocument/2006/relationships/hyperlink" Target="http://www.sharlot.org/library-archives/days-past/the-first-railroad-and-the-battle-for-prescott/" TargetMode="External"/><Relationship Id="rId3" Type="http://schemas.openxmlformats.org/officeDocument/2006/relationships/hyperlink" Target="https://en.wikipedia.org/wiki/West_Side_Lumber_Company_railway#cite_ref-2" TargetMode="External"/><Relationship Id="rId7" Type="http://schemas.openxmlformats.org/officeDocument/2006/relationships/hyperlink" Target="http://www.pacificng.com/template.php?page=roads/ca/wslco/index.htm" TargetMode="External"/><Relationship Id="rId12" Type="http://schemas.openxmlformats.org/officeDocument/2006/relationships/hyperlink" Target="https://en.wikipedia.org/wiki/West_Side_Lumber_Company_railway#cite_ref-6" TargetMode="External"/><Relationship Id="rId2" Type="http://schemas.openxmlformats.org/officeDocument/2006/relationships/hyperlink" Target="https://en.wikipedia.org/wiki/West_Side_Lumber_Company_railway#cite_ref-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West_Side_Lumber_Company_railway#cite_ref-png_3-1" TargetMode="External"/><Relationship Id="rId11" Type="http://schemas.openxmlformats.org/officeDocument/2006/relationships/hyperlink" Target="http://www.modbee.com/news/article33825933.html" TargetMode="External"/><Relationship Id="rId5" Type="http://schemas.openxmlformats.org/officeDocument/2006/relationships/hyperlink" Target="https://en.wikipedia.org/wiki/West_Side_Lumber_Company_railway#cite_ref-png_3-0" TargetMode="External"/><Relationship Id="rId15" Type="http://schemas.openxmlformats.org/officeDocument/2006/relationships/image" Target="../media/image45.jpeg"/><Relationship Id="rId10" Type="http://schemas.openxmlformats.org/officeDocument/2006/relationships/hyperlink" Target="https://en.wikipedia.org/wiki/West_Side_Lumber_Company_railway#cite_ref-5" TargetMode="External"/><Relationship Id="rId4" Type="http://schemas.openxmlformats.org/officeDocument/2006/relationships/hyperlink" Target="http://tuolumnecity.wordpress.com/4-museum-exhibits/westside-lumber-company/" TargetMode="External"/><Relationship Id="rId9" Type="http://schemas.openxmlformats.org/officeDocument/2006/relationships/hyperlink" Target="http://www.uniondemocrat.com/csp/mediapool/sites/UnionDemocrat/LocalNews/story.csp?cid=3768033&amp;sid=753&amp;fid=151" TargetMode="External"/><Relationship Id="rId14" Type="http://schemas.openxmlformats.org/officeDocument/2006/relationships/hyperlink" Target="https://en.wikipedia.org/wiki/West_Side_Lumber_Company_railway#cite_ref-7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rankmarkovich.co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CB53-E2EB-5346-A7C2-D2890B065E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HOW WESTSIDE LUMBER CO INSPIRED ME TO CREATE MY PERSONAL LOGGING MODEL RR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A6248B-5B39-814C-988E-7BEA2B74CE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By: Frank Markovich – MMR 514</a:t>
            </a:r>
          </a:p>
          <a:p>
            <a:r>
              <a:rPr lang="en-US" dirty="0"/>
              <a:t>Email to contact me: </a:t>
            </a:r>
            <a:r>
              <a:rPr lang="en-US" dirty="0" err="1"/>
              <a:t>frank@frankmarkovich.com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879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ED48E-35B1-C443-8499-0725EA3C9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steps.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72B3D-94AE-3D4C-81D1-08A493940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started  planning the layout in 1984 when Susie and I moved to Belmont, Cali­fornia.  But before  building the  layout, I needed a room. This was accomplished by digging out over 40 square yards of rock and dirt under our  home,  and  putting in walls and a concrete floor.  I hired a contractor to do that.  Had engineering drawing done and got a building permit.</a:t>
            </a:r>
          </a:p>
          <a:p>
            <a:r>
              <a:rPr lang="en-US" dirty="0"/>
              <a:t> Actual work on the layout started in 1989, and proceeded for a few years before I took a break from modeling to raise our  family. I picked  up work on the layout again in 2007.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618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02C11-94B8-D642-B2F4-93A6E1393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Following are some slides of West Side – the prototype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006D0-3DE0-5B41-B5BD-A199C6C35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used these and a number of books for references along with a number of trips to West Side – at this time Glen Bell owned it and it was West Side and Cherry Valley – a tourist RR.</a:t>
            </a:r>
          </a:p>
          <a:p>
            <a:r>
              <a:rPr lang="en-US" dirty="0"/>
              <a:t>We also purchased a cabin in Twain Harte – about 10 miles from West Side and in another direction about 7 miles from Pickering Lumber, and 12 miles from the Sierra RR – and in Twain Harte the Pickering main line ran about ½ a mile from our cabin.  My daughter bought a house in Sonora – the Sierra runs right behind her house and </a:t>
            </a:r>
            <a:r>
              <a:rPr lang="en-US" dirty="0" err="1"/>
              <a:t>Railtown</a:t>
            </a:r>
            <a:r>
              <a:rPr lang="en-US" dirty="0"/>
              <a:t> is less than a mile away.</a:t>
            </a:r>
          </a:p>
        </p:txBody>
      </p:sp>
    </p:spTree>
    <p:extLst>
      <p:ext uri="{BB962C8B-B14F-4D97-AF65-F5344CB8AC3E}">
        <p14:creationId xmlns:p14="http://schemas.microsoft.com/office/powerpoint/2010/main" val="4198563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STFJCAX0YCPPCA8CANK2CAYZGHHSCAA4JSV0CAJ7YYGJCARZ8PS5CAS2R7VFCAD01KK3CA6IP8E4CA77I8LGCA4XFF4ICADC5UJUCAEXWYA1CA1WGPRJCAHQKVLKCA6YZI2PCAW9NNJOCATR6I5RCAF3IE6H">
            <a:extLst>
              <a:ext uri="{FF2B5EF4-FFF2-40B4-BE49-F238E27FC236}">
                <a16:creationId xmlns:a16="http://schemas.microsoft.com/office/drawing/2014/main" id="{F9FA615E-75DB-814E-A5A0-42616A82F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7200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5">
            <a:extLst>
              <a:ext uri="{FF2B5EF4-FFF2-40B4-BE49-F238E27FC236}">
                <a16:creationId xmlns:a16="http://schemas.microsoft.com/office/drawing/2014/main" id="{D7811010-3E12-F34A-BD34-7155512FF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925" y="5903913"/>
            <a:ext cx="61051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/>
              <a:t>Notice more weather effects towards bottom of building.</a:t>
            </a:r>
          </a:p>
          <a:p>
            <a:pPr eaLnBrk="1" hangingPunct="1">
              <a:defRPr/>
            </a:pPr>
            <a:r>
              <a:rPr lang="en-US" dirty="0"/>
              <a:t>Peeling paint.  This is the sort of structure I like to model.  </a:t>
            </a:r>
          </a:p>
        </p:txBody>
      </p:sp>
    </p:spTree>
    <p:extLst>
      <p:ext uri="{BB962C8B-B14F-4D97-AF65-F5344CB8AC3E}">
        <p14:creationId xmlns:p14="http://schemas.microsoft.com/office/powerpoint/2010/main" val="2982398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WS1">
            <a:extLst>
              <a:ext uri="{FF2B5EF4-FFF2-40B4-BE49-F238E27FC236}">
                <a16:creationId xmlns:a16="http://schemas.microsoft.com/office/drawing/2014/main" id="{5D1C93A3-0F39-DB41-BEB7-59CEAAC84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8763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5">
            <a:extLst>
              <a:ext uri="{FF2B5EF4-FFF2-40B4-BE49-F238E27FC236}">
                <a16:creationId xmlns:a16="http://schemas.microsoft.com/office/drawing/2014/main" id="{DB842A84-9AD5-CA40-BDDC-A1520EF52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5" y="5675313"/>
            <a:ext cx="83625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/>
              <a:t>My favorite West Side Locomotive – now running on the Yosemite Mountain RR..</a:t>
            </a:r>
          </a:p>
        </p:txBody>
      </p:sp>
    </p:spTree>
    <p:extLst>
      <p:ext uri="{BB962C8B-B14F-4D97-AF65-F5344CB8AC3E}">
        <p14:creationId xmlns:p14="http://schemas.microsoft.com/office/powerpoint/2010/main" val="4070428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abosse4">
            <a:extLst>
              <a:ext uri="{FF2B5EF4-FFF2-40B4-BE49-F238E27FC236}">
                <a16:creationId xmlns:a16="http://schemas.microsoft.com/office/drawing/2014/main" id="{BDF8057E-9A5F-F340-9DCB-C4BF7BEBE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228600"/>
            <a:ext cx="422116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>
            <a:extLst>
              <a:ext uri="{FF2B5EF4-FFF2-40B4-BE49-F238E27FC236}">
                <a16:creationId xmlns:a16="http://schemas.microsoft.com/office/drawing/2014/main" id="{5008FFA7-DF9D-D848-8BE9-1D25F2469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9326" y="265114"/>
            <a:ext cx="33686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800" dirty="0"/>
              <a:t>Rotting wood on stair – rough wood on the end. Shades on the wood – paint missing in spots.  Fun to model.</a:t>
            </a:r>
          </a:p>
        </p:txBody>
      </p:sp>
    </p:spTree>
    <p:extLst>
      <p:ext uri="{BB962C8B-B14F-4D97-AF65-F5344CB8AC3E}">
        <p14:creationId xmlns:p14="http://schemas.microsoft.com/office/powerpoint/2010/main" val="3630911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Tank2Web">
            <a:extLst>
              <a:ext uri="{FF2B5EF4-FFF2-40B4-BE49-F238E27FC236}">
                <a16:creationId xmlns:a16="http://schemas.microsoft.com/office/drawing/2014/main" id="{63C20C10-1120-9447-B950-40E2D554C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401"/>
            <a:ext cx="8305800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>
            <a:extLst>
              <a:ext uri="{FF2B5EF4-FFF2-40B4-BE49-F238E27FC236}">
                <a16:creationId xmlns:a16="http://schemas.microsoft.com/office/drawing/2014/main" id="{E8C1353C-4900-C54D-9D00-C7C46BB6D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25" y="5980113"/>
            <a:ext cx="8990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/>
              <a:t>Funky tank car on West Side.  Later will show model I built that this was inspiration for.</a:t>
            </a:r>
          </a:p>
        </p:txBody>
      </p:sp>
    </p:spTree>
    <p:extLst>
      <p:ext uri="{BB962C8B-B14F-4D97-AF65-F5344CB8AC3E}">
        <p14:creationId xmlns:p14="http://schemas.microsoft.com/office/powerpoint/2010/main" val="3624079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SnowPlowWeb">
            <a:extLst>
              <a:ext uri="{FF2B5EF4-FFF2-40B4-BE49-F238E27FC236}">
                <a16:creationId xmlns:a16="http://schemas.microsoft.com/office/drawing/2014/main" id="{2432AC95-FE56-CE43-B135-CF484B96E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1"/>
            <a:ext cx="7772400" cy="55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>
            <a:extLst>
              <a:ext uri="{FF2B5EF4-FFF2-40B4-BE49-F238E27FC236}">
                <a16:creationId xmlns:a16="http://schemas.microsoft.com/office/drawing/2014/main" id="{B6090E1A-2F39-4B47-B837-468CF1CBA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25" y="5980113"/>
            <a:ext cx="814838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800" dirty="0"/>
              <a:t>Look at the end of beams on the plow – black color with grain.</a:t>
            </a:r>
          </a:p>
          <a:p>
            <a:pPr eaLnBrk="1" hangingPunct="1">
              <a:defRPr/>
            </a:pPr>
            <a:r>
              <a:rPr lang="en-US" altLang="en-US" sz="1800" dirty="0"/>
              <a:t>Paint missing on the rest of the wood. Stains everywhere.  I have built a</a:t>
            </a:r>
          </a:p>
          <a:p>
            <a:pPr eaLnBrk="1" hangingPunct="1">
              <a:defRPr/>
            </a:pPr>
            <a:r>
              <a:rPr lang="en-US" altLang="en-US" sz="1800" dirty="0"/>
              <a:t>number of snowplows.  Both in Hon3 and On3 – Photos later of some of these.</a:t>
            </a:r>
          </a:p>
        </p:txBody>
      </p:sp>
    </p:spTree>
    <p:extLst>
      <p:ext uri="{BB962C8B-B14F-4D97-AF65-F5344CB8AC3E}">
        <p14:creationId xmlns:p14="http://schemas.microsoft.com/office/powerpoint/2010/main" val="2047199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extshop2">
            <a:extLst>
              <a:ext uri="{FF2B5EF4-FFF2-40B4-BE49-F238E27FC236}">
                <a16:creationId xmlns:a16="http://schemas.microsoft.com/office/drawing/2014/main" id="{62429D17-E187-DA4D-B5CB-F10EDD9FB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1"/>
            <a:ext cx="8458200" cy="53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>
            <a:extLst>
              <a:ext uri="{FF2B5EF4-FFF2-40B4-BE49-F238E27FC236}">
                <a16:creationId xmlns:a16="http://schemas.microsoft.com/office/drawing/2014/main" id="{94926C14-28A7-FD48-B346-978B3BADC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6" y="5675313"/>
            <a:ext cx="6721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/>
              <a:t>Look at the knots on the ends of this building. Also the foreground building the weathering towards the bottom.</a:t>
            </a:r>
          </a:p>
        </p:txBody>
      </p:sp>
    </p:spTree>
    <p:extLst>
      <p:ext uri="{BB962C8B-B14F-4D97-AF65-F5344CB8AC3E}">
        <p14:creationId xmlns:p14="http://schemas.microsoft.com/office/powerpoint/2010/main" val="187670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edbriocarshop2">
            <a:extLst>
              <a:ext uri="{FF2B5EF4-FFF2-40B4-BE49-F238E27FC236}">
                <a16:creationId xmlns:a16="http://schemas.microsoft.com/office/drawing/2014/main" id="{AEF51590-A961-E744-AA2C-B32B8ABEF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38201"/>
            <a:ext cx="7924800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>
            <a:extLst>
              <a:ext uri="{FF2B5EF4-FFF2-40B4-BE49-F238E27FC236}">
                <a16:creationId xmlns:a16="http://schemas.microsoft.com/office/drawing/2014/main" id="{795A3C0B-F03C-A247-8E3F-921907E1B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5" y="6056313"/>
            <a:ext cx="691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/>
              <a:t>Look at the color change from the top of the building to the bottom.</a:t>
            </a:r>
          </a:p>
        </p:txBody>
      </p:sp>
    </p:spTree>
    <p:extLst>
      <p:ext uri="{BB962C8B-B14F-4D97-AF65-F5344CB8AC3E}">
        <p14:creationId xmlns:p14="http://schemas.microsoft.com/office/powerpoint/2010/main" val="1222084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WS2">
            <a:extLst>
              <a:ext uri="{FF2B5EF4-FFF2-40B4-BE49-F238E27FC236}">
                <a16:creationId xmlns:a16="http://schemas.microsoft.com/office/drawing/2014/main" id="{BFE25B1A-B1A4-B34F-B650-7710C8562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1000"/>
            <a:ext cx="845820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5">
            <a:extLst>
              <a:ext uri="{FF2B5EF4-FFF2-40B4-BE49-F238E27FC236}">
                <a16:creationId xmlns:a16="http://schemas.microsoft.com/office/drawing/2014/main" id="{C040B7AF-2F94-694E-9E27-078F37B66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926" y="5980113"/>
            <a:ext cx="6264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/>
              <a:t>Water tank discoloration.  You can get that with a white wash or even use bleach and a strong light source.</a:t>
            </a:r>
          </a:p>
        </p:txBody>
      </p:sp>
    </p:spTree>
    <p:extLst>
      <p:ext uri="{BB962C8B-B14F-4D97-AF65-F5344CB8AC3E}">
        <p14:creationId xmlns:p14="http://schemas.microsoft.com/office/powerpoint/2010/main" val="74585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F2183-C2BB-3F4D-9DBF-B71D81A47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will be covered in this clinic.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E824E-DF9A-C248-BDDB-181805DEF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West Side Lumber prototype – parts that inspired me.</a:t>
            </a:r>
          </a:p>
          <a:p>
            <a:r>
              <a:rPr lang="en-US" dirty="0"/>
              <a:t>Other similar Railroads that added to my inspiration.</a:t>
            </a:r>
          </a:p>
          <a:p>
            <a:r>
              <a:rPr lang="en-US" dirty="0"/>
              <a:t>What I took from each and then modeled.</a:t>
            </a:r>
          </a:p>
          <a:p>
            <a:r>
              <a:rPr lang="en-US" dirty="0"/>
              <a:t>Why I approached building a layout in this manner.</a:t>
            </a:r>
          </a:p>
          <a:p>
            <a:r>
              <a:rPr lang="en-US" dirty="0"/>
              <a:t>Photos of the prototype that inspired me.</a:t>
            </a:r>
          </a:p>
          <a:p>
            <a:r>
              <a:rPr lang="en-US" dirty="0"/>
              <a:t>Photos of my models and layout that show the inspiration.</a:t>
            </a:r>
          </a:p>
        </p:txBody>
      </p:sp>
    </p:spTree>
    <p:extLst>
      <p:ext uri="{BB962C8B-B14F-4D97-AF65-F5344CB8AC3E}">
        <p14:creationId xmlns:p14="http://schemas.microsoft.com/office/powerpoint/2010/main" val="1205126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72B17-AAD5-B54C-96B7-6D10E5E4A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some photos of my layout and models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8D651D-D751-8B4C-B425-358542C365D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354" y="1825625"/>
            <a:ext cx="8633292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6100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71F67-C16D-E945-B6AF-72A55A4A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layout in a 22’ by 16’ room.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1D4616-2D1A-1B43-A246-1E7B2D9C238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230" y="1825625"/>
            <a:ext cx="6553539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6025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E6293-1A9C-894B-8FB8-DCCC848E9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12F294-16A9-0A46-A879-EF08545EF97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54" y="294787"/>
            <a:ext cx="10029092" cy="141059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2202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E6293-1A9C-894B-8FB8-DCCC848E9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12F294-16A9-0A46-A879-EF08545EF97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7052981"/>
            <a:ext cx="10029092" cy="141059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2010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71F67-C16D-E945-B6AF-72A55A4A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7E93C4-21C3-B54C-BA7D-DB3023AEC98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940" y="1027906"/>
            <a:ext cx="12298498" cy="125979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9866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71F67-C16D-E945-B6AF-72A55A4A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7E93C4-21C3-B54C-BA7D-DB3023AEC98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4698" y="-3913371"/>
            <a:ext cx="12298498" cy="125979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8949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E6293-1A9C-894B-8FB8-DCCC848E9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1D16B-FF66-8B4C-9A3E-52BB0B099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7EFC46-CB22-D049-9393-31CDD31BDB4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92161" y="-298058"/>
            <a:ext cx="10560978" cy="14791617"/>
            <a:chOff x="1286" y="979"/>
            <a:chExt cx="9466" cy="1325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712742-45DD-4641-AC4C-958F3B356A62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6" y="979"/>
              <a:ext cx="9466" cy="1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466D60C-2EB3-954F-AB3A-1F47D256F5E4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6" y="1344"/>
              <a:ext cx="1978" cy="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E100408-4A81-F248-9568-6011609D0B0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392" y="11414"/>
              <a:ext cx="2" cy="2822"/>
              <a:chOff x="1392" y="11414"/>
              <a:chExt cx="2" cy="2822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7C484CC-8DCC-F143-9485-70770F6BD73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392" y="11414"/>
                <a:ext cx="2" cy="2822"/>
              </a:xfrm>
              <a:custGeom>
                <a:avLst/>
                <a:gdLst>
                  <a:gd name="T0" fmla="+- 0 14237 11414"/>
                  <a:gd name="T1" fmla="*/ 14237 h 2822"/>
                  <a:gd name="T2" fmla="+- 0 11414 11414"/>
                  <a:gd name="T3" fmla="*/ 11414 h 2822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2822">
                    <a:moveTo>
                      <a:pt x="0" y="2823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44382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2B97274-6FB5-364C-89DB-4FCBDDFBEA5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776" y="1056"/>
              <a:ext cx="2918" cy="2"/>
              <a:chOff x="7776" y="1056"/>
              <a:chExt cx="2918" cy="2"/>
            </a:xfrm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54AB471A-9057-AA47-B7EF-103090CDCB8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7776" y="1056"/>
                <a:ext cx="2918" cy="2"/>
              </a:xfrm>
              <a:custGeom>
                <a:avLst/>
                <a:gdLst>
                  <a:gd name="T0" fmla="+- 0 7776 7776"/>
                  <a:gd name="T1" fmla="*/ T0 w 2918"/>
                  <a:gd name="T2" fmla="+- 0 10694 7776"/>
                  <a:gd name="T3" fmla="*/ T2 w 2918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2918">
                    <a:moveTo>
                      <a:pt x="0" y="0"/>
                    </a:moveTo>
                    <a:lnTo>
                      <a:pt x="2918" y="0"/>
                    </a:lnTo>
                  </a:path>
                </a:pathLst>
              </a:custGeom>
              <a:noFill/>
              <a:ln w="36576">
                <a:solidFill>
                  <a:srgbClr val="D8B36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6B07942-B394-D640-B71E-F8083AFE86D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786" y="7469"/>
              <a:ext cx="2890" cy="2"/>
              <a:chOff x="7786" y="7469"/>
              <a:chExt cx="2890" cy="2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B6BA253A-4E23-5746-A4BC-57B3A40935B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7786" y="7469"/>
                <a:ext cx="2890" cy="2"/>
              </a:xfrm>
              <a:custGeom>
                <a:avLst/>
                <a:gdLst>
                  <a:gd name="T0" fmla="+- 0 7786 7786"/>
                  <a:gd name="T1" fmla="*/ T0 w 2890"/>
                  <a:gd name="T2" fmla="+- 0 10675 7786"/>
                  <a:gd name="T3" fmla="*/ T2 w 289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2890">
                    <a:moveTo>
                      <a:pt x="0" y="0"/>
                    </a:moveTo>
                    <a:lnTo>
                      <a:pt x="2889" y="0"/>
                    </a:lnTo>
                  </a:path>
                </a:pathLst>
              </a:custGeom>
              <a:noFill/>
              <a:ln w="36576">
                <a:solidFill>
                  <a:srgbClr val="D4AF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0AD5977-3601-544C-8579-1942B130A90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704" y="1075"/>
              <a:ext cx="2" cy="6374"/>
              <a:chOff x="10704" y="1075"/>
              <a:chExt cx="2" cy="6374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3834551D-DC98-A94E-BA1E-D4B8C3CB001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0704" y="1075"/>
                <a:ext cx="2" cy="6374"/>
              </a:xfrm>
              <a:custGeom>
                <a:avLst/>
                <a:gdLst>
                  <a:gd name="T0" fmla="+- 0 7450 1075"/>
                  <a:gd name="T1" fmla="*/ 7450 h 6374"/>
                  <a:gd name="T2" fmla="+- 0 1075 1075"/>
                  <a:gd name="T3" fmla="*/ 1075 h 6374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6374">
                    <a:moveTo>
                      <a:pt x="0" y="6375"/>
                    </a:moveTo>
                    <a:lnTo>
                      <a:pt x="0" y="0"/>
                    </a:lnTo>
                  </a:path>
                </a:pathLst>
              </a:custGeom>
              <a:noFill/>
              <a:ln w="36576">
                <a:solidFill>
                  <a:srgbClr val="D4AF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1E59B8B-A1B5-BE49-822B-D96F5928F7A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694" y="11434"/>
              <a:ext cx="2" cy="2803"/>
              <a:chOff x="10694" y="11434"/>
              <a:chExt cx="2" cy="2803"/>
            </a:xfrm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66C6BF87-41E0-A345-8533-C6696443260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0694" y="11434"/>
                <a:ext cx="2" cy="2803"/>
              </a:xfrm>
              <a:custGeom>
                <a:avLst/>
                <a:gdLst>
                  <a:gd name="T0" fmla="+- 0 14237 11434"/>
                  <a:gd name="T1" fmla="*/ 14237 h 2803"/>
                  <a:gd name="T2" fmla="+- 0 11434 11434"/>
                  <a:gd name="T3" fmla="*/ 11434 h 2803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2803">
                    <a:moveTo>
                      <a:pt x="0" y="2803"/>
                    </a:moveTo>
                    <a:lnTo>
                      <a:pt x="0" y="0"/>
                    </a:lnTo>
                  </a:path>
                </a:pathLst>
              </a:custGeom>
              <a:noFill/>
              <a:ln w="12192">
                <a:solidFill>
                  <a:srgbClr val="3F34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F035312-367E-3045-9CEE-DA20F83EA41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382" y="14227"/>
              <a:ext cx="9322" cy="2"/>
              <a:chOff x="1382" y="14227"/>
              <a:chExt cx="9322" cy="2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CD10DBE2-CD0F-F94A-891E-A5841D9A70C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1382" y="14227"/>
                <a:ext cx="9322" cy="2"/>
              </a:xfrm>
              <a:custGeom>
                <a:avLst/>
                <a:gdLst>
                  <a:gd name="T0" fmla="+- 0 1382 1382"/>
                  <a:gd name="T1" fmla="*/ T0 w 9322"/>
                  <a:gd name="T2" fmla="+- 0 10704 1382"/>
                  <a:gd name="T3" fmla="*/ T2 w 9322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9322">
                    <a:moveTo>
                      <a:pt x="0" y="0"/>
                    </a:moveTo>
                    <a:lnTo>
                      <a:pt x="9322" y="0"/>
                    </a:lnTo>
                  </a:path>
                </a:pathLst>
              </a:custGeom>
              <a:noFill/>
              <a:ln w="12192">
                <a:solidFill>
                  <a:srgbClr val="443B2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32190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71F67-C16D-E945-B6AF-72A55A4A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 really like to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1421F-48DF-004F-B1DA-CBF0BCE09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Cabooses – small ones in particular.</a:t>
            </a:r>
          </a:p>
          <a:p>
            <a:r>
              <a:rPr lang="en-US" dirty="0"/>
              <a:t>Non-Revenue – Water Cars, Tool Cars, Snowplows etc.</a:t>
            </a:r>
          </a:p>
          <a:p>
            <a:r>
              <a:rPr lang="en-US" dirty="0"/>
              <a:t>Log cars – both flat cars and skeleton log cars – I even have disconnects (not prototypical to West Side but works on my layout)</a:t>
            </a:r>
          </a:p>
          <a:p>
            <a:r>
              <a:rPr lang="en-US" dirty="0"/>
              <a:t>Structures – all types but mainly wooded and rock.</a:t>
            </a:r>
          </a:p>
          <a:p>
            <a:r>
              <a:rPr lang="en-US" dirty="0"/>
              <a:t>Scenery – Both Sierra Foothills with the grasses and oak trees and the woods with pine, fur and cedar trees – large trees.</a:t>
            </a:r>
          </a:p>
        </p:txBody>
      </p:sp>
    </p:spTree>
    <p:extLst>
      <p:ext uri="{BB962C8B-B14F-4D97-AF65-F5344CB8AC3E}">
        <p14:creationId xmlns:p14="http://schemas.microsoft.com/office/powerpoint/2010/main" val="2127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E6293-1A9C-894B-8FB8-DCCC848E9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West Side Prototype cabooses.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F0D36C-73F7-DA47-ACE1-7E9D9B75C9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9431" y="1415447"/>
            <a:ext cx="6840415" cy="489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93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A72EF-6D2B-CD48-8352-E1F40D1DF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Caboose</a:t>
            </a:r>
            <a:br>
              <a:rPr lang="en-US" dirty="0"/>
            </a:br>
            <a:r>
              <a:rPr lang="en-US" dirty="0"/>
              <a:t>#6 Short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1BE31A8-7074-6648-9430-895CA080E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0"/>
            <a:ext cx="12636717" cy="710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60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B5F4F-BA31-EF44-9B42-14EBB54C3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4B12A-CCB2-3E4E-9CEE-8477B4A1A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69"/>
            <a:ext cx="10515600" cy="531055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Building models since I was 6 years old.  Over 60 years.</a:t>
            </a:r>
          </a:p>
          <a:p>
            <a:r>
              <a:rPr lang="en-US" dirty="0"/>
              <a:t>Started with military and auto – plastic kits.</a:t>
            </a:r>
          </a:p>
          <a:p>
            <a:r>
              <a:rPr lang="en-US" dirty="0"/>
              <a:t>Then the balsa covered airplanes – couldn’t fly them.</a:t>
            </a:r>
          </a:p>
          <a:p>
            <a:r>
              <a:rPr lang="en-US" dirty="0"/>
              <a:t>Trains by the time I was 20.</a:t>
            </a:r>
          </a:p>
          <a:p>
            <a:r>
              <a:rPr lang="en-US" dirty="0"/>
              <a:t>Similar progression – see slide further on.</a:t>
            </a:r>
          </a:p>
          <a:p>
            <a:r>
              <a:rPr lang="en-US" dirty="0"/>
              <a:t>MMR 514 – </a:t>
            </a:r>
          </a:p>
          <a:p>
            <a:r>
              <a:rPr lang="en-US" dirty="0"/>
              <a:t>Home layout, Twain Harte and Sonora Pass RR.</a:t>
            </a:r>
          </a:p>
          <a:p>
            <a:r>
              <a:rPr lang="en-US" dirty="0"/>
              <a:t>Building a layout for the Museum in Sacramento with Mike </a:t>
            </a:r>
            <a:r>
              <a:rPr lang="en-US" dirty="0" err="1"/>
              <a:t>Blumensaadt</a:t>
            </a:r>
            <a:r>
              <a:rPr lang="en-US" dirty="0"/>
              <a:t>.  This should be installed before the convention</a:t>
            </a:r>
          </a:p>
          <a:p>
            <a:r>
              <a:rPr lang="en-US" dirty="0"/>
              <a:t>Have built 3 small layouts in the last 6 years for PCR with Mike </a:t>
            </a:r>
            <a:r>
              <a:rPr lang="en-US" dirty="0" err="1"/>
              <a:t>Blumensaadt</a:t>
            </a:r>
            <a:r>
              <a:rPr lang="en-US" dirty="0"/>
              <a:t>.</a:t>
            </a:r>
          </a:p>
          <a:p>
            <a:r>
              <a:rPr lang="en-US" dirty="0"/>
              <a:t>Retired from electrical engineering and  teaching music at a community college.</a:t>
            </a:r>
          </a:p>
          <a:p>
            <a:r>
              <a:rPr lang="en-US" dirty="0"/>
              <a:t>Married (Susie – great wife), 3 children and 9 grand children.</a:t>
            </a:r>
          </a:p>
          <a:p>
            <a:r>
              <a:rPr lang="en-US" dirty="0"/>
              <a:t>Currently director for the Coast Division of the PCR and Vice President elect for the PCR.</a:t>
            </a:r>
          </a:p>
        </p:txBody>
      </p:sp>
    </p:spTree>
    <p:extLst>
      <p:ext uri="{BB962C8B-B14F-4D97-AF65-F5344CB8AC3E}">
        <p14:creationId xmlns:p14="http://schemas.microsoft.com/office/powerpoint/2010/main" val="41942791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B1950-AD26-234D-80D1-93A10C126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 is a HOn3 caboose.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6E6475-2E0D-A341-B671-474717F7B7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4446" y="2359087"/>
            <a:ext cx="4826000" cy="3530600"/>
          </a:xfrm>
        </p:spPr>
      </p:pic>
    </p:spTree>
    <p:extLst>
      <p:ext uri="{BB962C8B-B14F-4D97-AF65-F5344CB8AC3E}">
        <p14:creationId xmlns:p14="http://schemas.microsoft.com/office/powerpoint/2010/main" val="2574247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B1950-AD26-234D-80D1-93A10C126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5B8AAB-CAB4-C44E-9F13-2286A1B706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173120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B1950-AD26-234D-80D1-93A10C126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couple On3 on my layout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1111209-B45B-F340-B96A-72B1C5E838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5150" y="2343944"/>
            <a:ext cx="8521700" cy="3314700"/>
          </a:xfrm>
        </p:spPr>
      </p:pic>
    </p:spTree>
    <p:extLst>
      <p:ext uri="{BB962C8B-B14F-4D97-AF65-F5344CB8AC3E}">
        <p14:creationId xmlns:p14="http://schemas.microsoft.com/office/powerpoint/2010/main" val="41247699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B1950-AD26-234D-80D1-93A10C126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On3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C3328-BCA0-FD47-ACFB-D117EBC0E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B2F39F-DB92-D447-BC3A-19C072C83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521" y="2240064"/>
            <a:ext cx="3522459" cy="352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892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100% Scratch-Built #4 in On3 Full Interior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04998"/>
            <a:ext cx="4351338" cy="435133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459" y="1904998"/>
            <a:ext cx="4953001" cy="495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392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A8F71-19F4-EE4A-8712-8322856BF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B647C-6178-1F43-B4B5-9FB9FE8C9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Plans for most of West Side rolling stock can be from Simpson plan sets</a:t>
            </a:r>
          </a:p>
          <a:p>
            <a:r>
              <a:rPr lang="en-US" dirty="0"/>
              <a:t>Also kits by such mfg. as Foothill Models.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8340F6-AAC1-BA41-89DD-48AC70FF0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497" y="3631842"/>
            <a:ext cx="4434413" cy="311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32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B227D-600C-A344-B598-D39E658F9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frankm\Documents\Models\MT\Westside Dr. Muff\Paper Documents\Plans\Cabooses\scan0052.jpg">
            <a:extLst>
              <a:ext uri="{FF2B5EF4-FFF2-40B4-BE49-F238E27FC236}">
                <a16:creationId xmlns:a16="http://schemas.microsoft.com/office/drawing/2014/main" id="{8E3A9D47-D831-B44D-8698-DFD66AFB09C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47" y="-1"/>
            <a:ext cx="7957538" cy="59084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63725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A8F71-19F4-EE4A-8712-8322856BF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 Revenue Cars - Snowplows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0CC489-F14F-1240-A3CF-75D9FBEDE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5801784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3F8E78-0965-094B-9523-94A71BE5D8D4}"/>
              </a:ext>
            </a:extLst>
          </p:cNvPr>
          <p:cNvSpPr txBox="1"/>
          <p:nvPr/>
        </p:nvSpPr>
        <p:spPr>
          <a:xfrm>
            <a:off x="7772400" y="1863969"/>
            <a:ext cx="3894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Scratch-built snowplow – used Simpson</a:t>
            </a:r>
          </a:p>
          <a:p>
            <a:r>
              <a:rPr lang="en-US" dirty="0"/>
              <a:t>Plans of West Side </a:t>
            </a:r>
            <a:r>
              <a:rPr lang="en-US" dirty="0" err="1"/>
              <a:t>Snowplos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8386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A8F71-19F4-EE4A-8712-8322856BF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1BF93F-6DD7-0B4F-AD95-FD90C52FF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7265805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A8F71-19F4-EE4A-8712-8322856BF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Powder House Snowplow – Scratch Built from Simpson Plans and my own drawings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1D64BB-9A95-DD4C-A220-EC168B9CC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592621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81EE7-1CD0-454B-A32F-D5000C547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3974"/>
          </a:xfrm>
        </p:spPr>
        <p:txBody>
          <a:bodyPr/>
          <a:lstStyle/>
          <a:p>
            <a:r>
              <a:rPr lang="en-US" dirty="0"/>
              <a:t>Inspiration -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83C5C-FC1B-AD4B-BE28-96B3FA996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9100"/>
            <a:ext cx="10515600" cy="550546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My  On3  Twain  Harte  and  Sonora Pass  Railroad layout is set  in the late 1940’s to late 1950’s.  By doing this I can model more freely then by having an exact date.</a:t>
            </a:r>
          </a:p>
          <a:p>
            <a:r>
              <a:rPr lang="en-US" dirty="0"/>
              <a:t>It is set in the Sierras  - near  the  quaint town of Twain Harte, California.  This is a fictional narrow  gauge  logging line running from Sonora through Twain  Harte, eastwards.  My layout was inspired by several logging lines in the Sierra’s but mainly, the West Side Lum­ber Co.,  also included is  the Pickering Lumber Com­pany. </a:t>
            </a:r>
          </a:p>
          <a:p>
            <a:r>
              <a:rPr lang="en-US" dirty="0"/>
              <a:t>Since my wife, Susie, and I have a cabin  in Twain Harte - I have first-hand knowledge of what the layout's trees and scenery should look like.</a:t>
            </a:r>
          </a:p>
          <a:p>
            <a:r>
              <a:rPr lang="en-US" dirty="0"/>
              <a:t>All of the ground cover (dirt) is from the West Side town of Tuolumne. </a:t>
            </a:r>
          </a:p>
          <a:p>
            <a:r>
              <a:rPr lang="en-US" dirty="0"/>
              <a:t>This is part of the inspiration along with the scenery and even the color of the earth in this area.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7402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A8F71-19F4-EE4A-8712-8322856BF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 Side Tank car.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D619A5-E099-124B-AF36-564FFA430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6781901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A8F71-19F4-EE4A-8712-8322856BF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Trestle – Similar to West side but not from WS plans.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54A7C2E-D9D4-DF49-8F9F-9678F0CD7E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8317635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A8F71-19F4-EE4A-8712-8322856BF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 West Side proto flat car with a Donkey Engine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82A696-C262-5F42-A293-66DB51AD8D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4419674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A8F71-19F4-EE4A-8712-8322856BF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 Side Wooden Water Car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08958C-C33E-C545-9D95-888486DEB2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9259229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A8F71-19F4-EE4A-8712-8322856BF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951C45-9807-BE41-9B05-867BE9058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1554805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A8F71-19F4-EE4A-8712-8322856BF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36BD13-1959-7643-9FE1-B78E37C1B3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8019855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E66B1-7216-7A41-A4D0-7F424B7D2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Locomotives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9FCD7-FC82-594D-89F5-08E4D4ABD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West side had just under 20 locomotives over the years.</a:t>
            </a:r>
          </a:p>
          <a:p>
            <a:pPr lvl="1"/>
            <a:r>
              <a:rPr lang="en-US" dirty="0"/>
              <a:t>2 0-4-0’s un-numbered</a:t>
            </a:r>
          </a:p>
          <a:p>
            <a:pPr lvl="1"/>
            <a:r>
              <a:rPr lang="en-US" dirty="0"/>
              <a:t>4 </a:t>
            </a:r>
            <a:r>
              <a:rPr lang="en-US" dirty="0" err="1"/>
              <a:t>Heislers</a:t>
            </a:r>
            <a:r>
              <a:rPr lang="en-US" dirty="0"/>
              <a:t> – 2 truck.</a:t>
            </a:r>
          </a:p>
          <a:p>
            <a:pPr lvl="1"/>
            <a:r>
              <a:rPr lang="en-US" dirty="0"/>
              <a:t>8 Shays - #5 and #6 were 2 truck, #7, #8, #9, #10, #12, #14 and #15 were all 3 truck shays.  I have models of most of these.</a:t>
            </a:r>
          </a:p>
          <a:p>
            <a:r>
              <a:rPr lang="en-US" dirty="0"/>
              <a:t>Main engines in the woods were Shays.</a:t>
            </a:r>
          </a:p>
          <a:p>
            <a:r>
              <a:rPr lang="en-US" dirty="0"/>
              <a:t>In the yard area mainly </a:t>
            </a:r>
            <a:r>
              <a:rPr lang="en-US" dirty="0" err="1"/>
              <a:t>Heislers</a:t>
            </a:r>
            <a:r>
              <a:rPr lang="en-US" dirty="0"/>
              <a:t>.  One standard gauge. </a:t>
            </a:r>
          </a:p>
        </p:txBody>
      </p:sp>
    </p:spTree>
    <p:extLst>
      <p:ext uri="{BB962C8B-B14F-4D97-AF65-F5344CB8AC3E}">
        <p14:creationId xmlns:p14="http://schemas.microsoft.com/office/powerpoint/2010/main" val="42469668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05148-039B-E747-B680-207545F3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for Rolling stock and engines you can see: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A3436-3AD6-9C4E-8828-4794685C0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 West Side Plans overall.</a:t>
            </a:r>
          </a:p>
          <a:p>
            <a:r>
              <a:rPr lang="en-US" dirty="0"/>
              <a:t>Modified some of them and added to them.</a:t>
            </a:r>
          </a:p>
          <a:p>
            <a:r>
              <a:rPr lang="en-US" dirty="0"/>
              <a:t>Could use plans and prototype as a starting point.  Then added to the plans or modified.</a:t>
            </a:r>
          </a:p>
          <a:p>
            <a:r>
              <a:rPr lang="en-US" dirty="0"/>
              <a:t>I am going to add in a Sawmill – working on it for some time.  But can not do the West Side Sawmill as even in HO scale it would take up more room than my layout room.  I have:</a:t>
            </a:r>
          </a:p>
          <a:p>
            <a:pPr lvl="1"/>
            <a:r>
              <a:rPr lang="en-US" dirty="0"/>
              <a:t>Built all the machinery</a:t>
            </a:r>
          </a:p>
          <a:p>
            <a:pPr lvl="1"/>
            <a:r>
              <a:rPr lang="en-US" dirty="0"/>
              <a:t>Base is complete </a:t>
            </a:r>
          </a:p>
          <a:p>
            <a:pPr lvl="1"/>
            <a:r>
              <a:rPr lang="en-US" dirty="0"/>
              <a:t>Started the framework.</a:t>
            </a:r>
          </a:p>
        </p:txBody>
      </p:sp>
    </p:spTree>
    <p:extLst>
      <p:ext uri="{BB962C8B-B14F-4D97-AF65-F5344CB8AC3E}">
        <p14:creationId xmlns:p14="http://schemas.microsoft.com/office/powerpoint/2010/main" val="29762386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224C6-5F77-D840-B4D0-A413F2539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layout 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9CA49-C0B7-AF4A-B32F-6A1E5F428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just over 1 scale mile of mainline – West Side had 70 plus miles.</a:t>
            </a:r>
          </a:p>
          <a:p>
            <a:r>
              <a:rPr lang="en-US" dirty="0"/>
              <a:t>A yard, a log loading area etc.</a:t>
            </a:r>
          </a:p>
          <a:p>
            <a:r>
              <a:rPr lang="en-US" dirty="0"/>
              <a:t>Structures are similar to WS but not modeled exactly.  All weathered and some with peeling paint.</a:t>
            </a:r>
          </a:p>
          <a:p>
            <a:r>
              <a:rPr lang="en-US" dirty="0"/>
              <a:t>Tightest radius is 36” – but on the prototype some turns as small as 72 feet (scaled down to 18 inches).  This is one advantage to modeling a logging line.</a:t>
            </a:r>
          </a:p>
        </p:txBody>
      </p:sp>
    </p:spTree>
    <p:extLst>
      <p:ext uri="{BB962C8B-B14F-4D97-AF65-F5344CB8AC3E}">
        <p14:creationId xmlns:p14="http://schemas.microsoft.com/office/powerpoint/2010/main" val="7384789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05148-039B-E747-B680-207545F3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bridges.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7A9791-84EB-4145-A3EE-0A4A05275E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2570" y="1825625"/>
            <a:ext cx="8586860" cy="4351338"/>
          </a:xfrm>
        </p:spPr>
      </p:pic>
    </p:spTree>
    <p:extLst>
      <p:ext uri="{BB962C8B-B14F-4D97-AF65-F5344CB8AC3E}">
        <p14:creationId xmlns:p14="http://schemas.microsoft.com/office/powerpoint/2010/main" val="3766501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A860E-C95E-C049-9356-172E9C551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 really love about logging and West Side Lumber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0100D-18C5-A046-AABA-0CF1C1B08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From the very start of doing modeling, I was drawn to the unusual and funky part of railroading.</a:t>
            </a:r>
          </a:p>
          <a:p>
            <a:r>
              <a:rPr lang="en-US" dirty="0"/>
              <a:t>By modeling a logging line I have the opportunity to model some of the rolling stock that I like the most: snowplows, small cabooses, funky water cars, etc.  Will show some of these going forward.</a:t>
            </a:r>
          </a:p>
          <a:p>
            <a:r>
              <a:rPr lang="en-US" dirty="0"/>
              <a:t>I also like small steam engines, particularly geared engines and other small steam engines.  </a:t>
            </a:r>
          </a:p>
          <a:p>
            <a:r>
              <a:rPr lang="en-US" dirty="0"/>
              <a:t>I really like old wooden and stone buildings.</a:t>
            </a:r>
          </a:p>
          <a:p>
            <a:r>
              <a:rPr lang="en-US" dirty="0"/>
              <a:t>The ”Motherload” is ideal to me – goes from hills and Oaks to mountains and large pine, cedar and fur trees.  As a side note, I  also really like modeling trees. </a:t>
            </a:r>
          </a:p>
          <a:p>
            <a:r>
              <a:rPr lang="en-US" dirty="0"/>
              <a:t>A brief story: A number of years ago I attended a PCR convention in Santa Rosa, and PSC had a small shay loco running back and forth on a 0n3 piece of roadbed.  It went very slow – so slow I could count the ties as it passed by.  This led me to change from Hon3 to On3.</a:t>
            </a:r>
          </a:p>
        </p:txBody>
      </p:sp>
    </p:spTree>
    <p:extLst>
      <p:ext uri="{BB962C8B-B14F-4D97-AF65-F5344CB8AC3E}">
        <p14:creationId xmlns:p14="http://schemas.microsoft.com/office/powerpoint/2010/main" val="16682122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8A4A3-D07A-0F4F-9383-F01267A3F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 plan on following page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0BE4A-4F4E-4547-ADFA-5C7E2EF95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Names taken from the West Side area.</a:t>
            </a:r>
          </a:p>
          <a:p>
            <a:r>
              <a:rPr lang="en-US" dirty="0"/>
              <a:t>Lyon’s was actually on the Pickering Line</a:t>
            </a:r>
          </a:p>
          <a:p>
            <a:r>
              <a:rPr lang="en-US" dirty="0"/>
              <a:t>Mi-Wuk is a town but it is the name of the Indian tribe in that area.  West Side Mill area is now owned by the tribe and there is a casino a ½ mile or so from West Side.  The Mi-Wuk tribe has built a concert area on the property.</a:t>
            </a:r>
          </a:p>
          <a:p>
            <a:r>
              <a:rPr lang="en-US" dirty="0"/>
              <a:t>Twain Harte is where our cabin is location (also where our wedding reception was held – Epperson House).</a:t>
            </a:r>
          </a:p>
          <a:p>
            <a:r>
              <a:rPr lang="en-US" dirty="0"/>
              <a:t>Sonora Pass is east of Twain Harte.</a:t>
            </a:r>
          </a:p>
          <a:p>
            <a:r>
              <a:rPr lang="en-US" dirty="0"/>
              <a:t>Sugar Pine is a small town in the area and named after </a:t>
            </a:r>
            <a:r>
              <a:rPr lang="en-US"/>
              <a:t>the tree.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9075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56D56-68E1-F04A-B568-9D4D44A62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769A80-1A46-0942-8F0A-ECABCBF47D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-1"/>
            <a:ext cx="9491423" cy="7227277"/>
          </a:xfrm>
        </p:spPr>
      </p:pic>
    </p:spTree>
    <p:extLst>
      <p:ext uri="{BB962C8B-B14F-4D97-AF65-F5344CB8AC3E}">
        <p14:creationId xmlns:p14="http://schemas.microsoft.com/office/powerpoint/2010/main" val="24885739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05148-039B-E747-B680-207545F3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3AA59E-4286-EF47-90E7-175B9E534E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6452" y="1825625"/>
            <a:ext cx="6519095" cy="4351338"/>
          </a:xfrm>
        </p:spPr>
      </p:pic>
    </p:spTree>
    <p:extLst>
      <p:ext uri="{BB962C8B-B14F-4D97-AF65-F5344CB8AC3E}">
        <p14:creationId xmlns:p14="http://schemas.microsoft.com/office/powerpoint/2010/main" val="2732938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05148-039B-E747-B680-207545F3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67D76B-F902-3B4A-AEF4-F983E2F27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1871" y="1825625"/>
            <a:ext cx="6968257" cy="4351338"/>
          </a:xfrm>
        </p:spPr>
      </p:pic>
    </p:spTree>
    <p:extLst>
      <p:ext uri="{BB962C8B-B14F-4D97-AF65-F5344CB8AC3E}">
        <p14:creationId xmlns:p14="http://schemas.microsoft.com/office/powerpoint/2010/main" val="31888625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05148-039B-E747-B680-207545F3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DFC624-1357-D146-8C88-DA5F8B012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7040" y="1825625"/>
            <a:ext cx="6757920" cy="4351338"/>
          </a:xfrm>
        </p:spPr>
      </p:pic>
    </p:spTree>
    <p:extLst>
      <p:ext uri="{BB962C8B-B14F-4D97-AF65-F5344CB8AC3E}">
        <p14:creationId xmlns:p14="http://schemas.microsoft.com/office/powerpoint/2010/main" val="4133454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05148-039B-E747-B680-207545F3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748B03-0C85-C04E-A924-B56789F29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2947099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05148-039B-E747-B680-207545F3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6751FBCA-0AE5-1C4B-ABD4-FF608A1D3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7736924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E66B1-7216-7A41-A4D0-7F424B7D2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502CB9D-8552-A14E-A705-20A1C9024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3704156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05148-039B-E747-B680-207545F3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E4FBFF-A2A8-2642-83A8-EBA15C7A4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7649" y="1825625"/>
            <a:ext cx="8436701" cy="4351338"/>
          </a:xfrm>
        </p:spPr>
      </p:pic>
    </p:spTree>
    <p:extLst>
      <p:ext uri="{BB962C8B-B14F-4D97-AF65-F5344CB8AC3E}">
        <p14:creationId xmlns:p14="http://schemas.microsoft.com/office/powerpoint/2010/main" val="7436630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71C55-2A15-B847-BC30-C9B90F4D1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you can do the same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7FB27-2DC7-A940-B218-53B2184CB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Pick out what you really want to do with your layout.</a:t>
            </a:r>
          </a:p>
          <a:p>
            <a:r>
              <a:rPr lang="en-US" dirty="0"/>
              <a:t>Find a prototype that comes close – maybe not exact.</a:t>
            </a:r>
          </a:p>
          <a:p>
            <a:r>
              <a:rPr lang="en-US" dirty="0"/>
              <a:t>By doing this you have a basic idea and can expound upon it and vary it to be exactly what you want.</a:t>
            </a:r>
          </a:p>
          <a:p>
            <a:r>
              <a:rPr lang="en-US" dirty="0"/>
              <a:t>You could even combine a few features of a couple or </a:t>
            </a:r>
            <a:r>
              <a:rPr lang="en-US"/>
              <a:t>more prototypes.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589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F854D-78BE-B246-B938-3FFC3B45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I started model railroading I didn’t have a direction.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95AF-CF4D-EE45-916D-F2FC3DD45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7446"/>
            <a:ext cx="10515600" cy="494127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My first locomotives were all over the place, Mantua General, a </a:t>
            </a:r>
            <a:r>
              <a:rPr lang="en-US" dirty="0" err="1"/>
              <a:t>Pennsylivia</a:t>
            </a:r>
            <a:r>
              <a:rPr lang="en-US" dirty="0"/>
              <a:t> K5,AHM engines, etc. Plastic and Die cast engines, First buildings were plastic until I discovered Campbell etc. I went for steam but I didn’t have even an idea of what I would model.  I bought a variety of equipment – none of which went together.  First brass was a </a:t>
            </a:r>
            <a:r>
              <a:rPr lang="en-US" dirty="0" err="1"/>
              <a:t>Pennsy</a:t>
            </a:r>
            <a:r>
              <a:rPr lang="en-US" dirty="0"/>
              <a:t> K5.  Liked how it looked but not practical for me. </a:t>
            </a:r>
          </a:p>
          <a:p>
            <a:r>
              <a:rPr lang="en-US" dirty="0"/>
              <a:t>Then I made a number of trips to the foothills and visited West Side Lumber (at that time it was West Side and Cherry Valley).</a:t>
            </a:r>
          </a:p>
          <a:p>
            <a:r>
              <a:rPr lang="en-US" dirty="0"/>
              <a:t>I found what I was looking for.</a:t>
            </a:r>
          </a:p>
          <a:p>
            <a:r>
              <a:rPr lang="en-US" dirty="0"/>
              <a:t>But now how to model?</a:t>
            </a:r>
          </a:p>
          <a:p>
            <a:r>
              <a:rPr lang="en-US" dirty="0"/>
              <a:t>Thought about modeling just the West Side – while that was interesting, I also liked some other logging roads and I didn’t want to model a single year or date.  </a:t>
            </a:r>
          </a:p>
          <a:p>
            <a:r>
              <a:rPr lang="en-US" dirty="0"/>
              <a:t>I wanted to model some other structures than just what West Side had – I needed to be more open to some creative bending of history and the facts.</a:t>
            </a:r>
          </a:p>
          <a:p>
            <a:r>
              <a:rPr lang="en-US" dirty="0"/>
              <a:t>I started by doing a write up on what I would do – on the next couple of slides.</a:t>
            </a:r>
          </a:p>
        </p:txBody>
      </p:sp>
    </p:spTree>
    <p:extLst>
      <p:ext uri="{BB962C8B-B14F-4D97-AF65-F5344CB8AC3E}">
        <p14:creationId xmlns:p14="http://schemas.microsoft.com/office/powerpoint/2010/main" val="22685131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05148-039B-E747-B680-207545F3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285794-88D0-9A44-9739-C9DFC3432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805557"/>
            <a:ext cx="8194431" cy="5095611"/>
          </a:xfrm>
          <a:prstGeom prst="rect">
            <a:avLst/>
          </a:prstGeom>
          <a:solidFill>
            <a:srgbClr val="F9F9F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4761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 tooltip="Jump up"/>
              </a:rPr>
              <a:t>^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Ferrell, Mallory Hope, 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West Side: Narrow Gauge in the Sierra,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pp. 1-32, 293-312, Pacific Fast Mail, 1979.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 tooltip="Jump up"/>
              </a:rPr>
              <a:t>^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"West Side Lumber Company," Tuolumne City Memorial Museum Web site (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6633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http://tuolumnecity.wordpress.com/4-museum-exhibits/westside-lumber-company/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 Retrieved 9-22-2011.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^ 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Jump up to: </a:t>
            </a:r>
            <a:r>
              <a:rPr kumimoji="0" lang="en-US" altLang="en-US" sz="1400" b="1" i="1" u="none" strike="noStrike" cap="none" normalizeH="0" baseline="30000" dirty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altLang="en-US" sz="1400" b="1" i="1" u="none" strike="noStrike" cap="none" normalizeH="0" baseline="30000" dirty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b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6633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"The West Side Lumber Company"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Pacific Narrow Gauge.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4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 tooltip="Jump up"/>
              </a:rPr>
              <a:t>^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Cook, Walt (19 January 2010). 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6633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"Taco Bell founder remembered"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The Union Democrat.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5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0" tooltip="Jump up"/>
              </a:rPr>
              <a:t>^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Rowland, Marijke (3 September 2015). 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6633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"Strawberry Music Festival returns to Tuolumne"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Modesto Bee.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6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2" tooltip="Jump up"/>
              </a:rPr>
              <a:t>^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6633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[1]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7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4" tooltip="Jump up"/>
              </a:rPr>
              <a:t>^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Kauppi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Art, “Annual Field Trip Will Travel to Site of West Side’s Camp 44, Active in 1940’s,” 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Tuolumne City Memorial Museum Newsletter,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pp. 1-2, Summer, 2011, Tuolumne, CA.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Krieg, Allan (1962). The Last of the 3 Foot Loggers. Golden West.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1" i="1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https://upload.wikimedia.org/wikipedia/commons/thumb/9/95/Locomotive_J_1211_front.jpg/32px-Locomotive_J_1211_front.jpg">
            <a:extLst>
              <a:ext uri="{FF2B5EF4-FFF2-40B4-BE49-F238E27FC236}">
                <a16:creationId xmlns:a16="http://schemas.microsoft.com/office/drawing/2014/main" id="{A88FD1CF-9D6B-4C4B-901C-A2787D6BA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6425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3912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3791-343E-7847-B7F8-7E4EEC2D2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I took inspiration from West Side Lumber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B38D9-3ABF-4B4A-A3B2-99399A36E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  <a:p>
            <a:r>
              <a:rPr lang="en-US" dirty="0"/>
              <a:t>This will be posted on my website: </a:t>
            </a:r>
            <a:r>
              <a:rPr lang="en-US" dirty="0">
                <a:hlinkClick r:id="rId2"/>
              </a:rPr>
              <a:t>www.frankmarkovich.com</a:t>
            </a:r>
            <a:endParaRPr lang="en-US" dirty="0"/>
          </a:p>
          <a:p>
            <a:r>
              <a:rPr lang="en-US" dirty="0"/>
              <a:t>Email me: </a:t>
            </a:r>
            <a:r>
              <a:rPr lang="en-US" dirty="0" err="1"/>
              <a:t>frank@frankmarkovich.com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419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B2B68B7-56B7-D046-904D-BA81ED4576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9602866"/>
              </p:ext>
            </p:extLst>
          </p:nvPr>
        </p:nvGraphicFramePr>
        <p:xfrm>
          <a:off x="1706563" y="423863"/>
          <a:ext cx="9647237" cy="1261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Document" r:id="rId3" imgW="6858000" imgH="8966200" progId="Word.Document.12">
                  <p:embed/>
                </p:oleObj>
              </mc:Choice>
              <mc:Fallback>
                <p:oleObj name="Document" r:id="rId3" imgW="6858000" imgH="8966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06563" y="423863"/>
                        <a:ext cx="9647237" cy="12611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0943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B2B68B7-56B7-D046-904D-BA81ED4576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7060774"/>
              </p:ext>
            </p:extLst>
          </p:nvPr>
        </p:nvGraphicFramePr>
        <p:xfrm>
          <a:off x="1245830" y="-5868294"/>
          <a:ext cx="9648825" cy="128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Document" r:id="rId3" imgW="6858000" imgH="9144000" progId="Word.Document.12">
                  <p:embed/>
                </p:oleObj>
              </mc:Choice>
              <mc:Fallback>
                <p:oleObj name="Document" r:id="rId3" imgW="6858000" imgH="9144000" progId="Word.Documen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7B2B68B7-56B7-D046-904D-BA81ED4576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45830" y="-5868294"/>
                        <a:ext cx="9648825" cy="128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8436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193DD-74F6-8C44-A721-D5141522E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Twain Harte and Sonora Pass RR Was Born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54DB6-5479-6047-A0D5-8A7D06F6E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solution was to model much of the West Side Lumber but to image that it was bought out by my fixational RR and changes made.</a:t>
            </a:r>
          </a:p>
          <a:p>
            <a:r>
              <a:rPr lang="en-US" dirty="0"/>
              <a:t>Kept much of West Side but then added to it.</a:t>
            </a:r>
          </a:p>
          <a:p>
            <a:r>
              <a:rPr lang="en-US" dirty="0"/>
              <a:t>At first it was going to be in HOn3.  In fact, started building it in HOn3 in our first home in Daly City, Ca.  But I couldn’t get the small geared locos to run the way I wanted them to.  Previous bullet on On3.</a:t>
            </a:r>
          </a:p>
          <a:p>
            <a:r>
              <a:rPr lang="en-US" dirty="0"/>
              <a:t>To digress, at the same time both my wife and I were working down the peninsula and we decided to move – to Belmont. This was 1984. </a:t>
            </a:r>
          </a:p>
          <a:p>
            <a:r>
              <a:rPr lang="en-US" dirty="0"/>
              <a:t>Now was the time to start the layout.</a:t>
            </a:r>
          </a:p>
        </p:txBody>
      </p:sp>
    </p:spTree>
    <p:extLst>
      <p:ext uri="{BB962C8B-B14F-4D97-AF65-F5344CB8AC3E}">
        <p14:creationId xmlns:p14="http://schemas.microsoft.com/office/powerpoint/2010/main" val="9352859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11138</TotalTime>
  <Words>2086</Words>
  <Application>Microsoft Macintosh PowerPoint</Application>
  <PresentationFormat>Widescreen</PresentationFormat>
  <Paragraphs>140</Paragraphs>
  <Slides>61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7" baseType="lpstr">
      <vt:lpstr>ＭＳ Ｐゴシック</vt:lpstr>
      <vt:lpstr>Arial</vt:lpstr>
      <vt:lpstr>Calibri</vt:lpstr>
      <vt:lpstr>Calibri Light</vt:lpstr>
      <vt:lpstr>Office Theme</vt:lpstr>
      <vt:lpstr>Document</vt:lpstr>
      <vt:lpstr>HOW WESTSIDE LUMBER CO INSPIRED ME TO CREATE MY PERSONAL LOGGING MODEL RR</vt:lpstr>
      <vt:lpstr>What will be covered in this clinic.</vt:lpstr>
      <vt:lpstr>About me</vt:lpstr>
      <vt:lpstr>Inspiration - </vt:lpstr>
      <vt:lpstr>What I really love about logging and West Side Lumber</vt:lpstr>
      <vt:lpstr>When I started model railroading I didn’t have a direction.</vt:lpstr>
      <vt:lpstr>PowerPoint Presentation</vt:lpstr>
      <vt:lpstr>PowerPoint Presentation</vt:lpstr>
      <vt:lpstr>Twain Harte and Sonora Pass RR Was Born</vt:lpstr>
      <vt:lpstr>First steps.</vt:lpstr>
      <vt:lpstr>Following are some slides of West Side – the prototype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Now some photos of my layout and models</vt:lpstr>
      <vt:lpstr>My layout in a 22’ by 16’ room.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 really like to model</vt:lpstr>
      <vt:lpstr>Some West Side Prototype cabooses.</vt:lpstr>
      <vt:lpstr>Caboose #6 Short</vt:lpstr>
      <vt:lpstr>Here is a HOn3 caboose.</vt:lpstr>
      <vt:lpstr>PowerPoint Presentation</vt:lpstr>
      <vt:lpstr>A couple On3 on my layout</vt:lpstr>
      <vt:lpstr>Another On3</vt:lpstr>
      <vt:lpstr>100% Scratch-Built #4 in On3 Full Interior</vt:lpstr>
      <vt:lpstr>Plans</vt:lpstr>
      <vt:lpstr>PowerPoint Presentation</vt:lpstr>
      <vt:lpstr>Non Revenue Cars - Snowplows</vt:lpstr>
      <vt:lpstr>PowerPoint Presentation</vt:lpstr>
      <vt:lpstr>Powder House Snowplow – Scratch Built from Simpson Plans and my own drawings</vt:lpstr>
      <vt:lpstr>West Side Tank car.</vt:lpstr>
      <vt:lpstr>Trestle – Similar to West side but not from WS plans.</vt:lpstr>
      <vt:lpstr>A  West Side proto flat car with a Donkey Engine</vt:lpstr>
      <vt:lpstr>West Side Wooden Water Car</vt:lpstr>
      <vt:lpstr>PowerPoint Presentation</vt:lpstr>
      <vt:lpstr>PowerPoint Presentation</vt:lpstr>
      <vt:lpstr>Locomotives</vt:lpstr>
      <vt:lpstr>So for Rolling stock and engines you can see:</vt:lpstr>
      <vt:lpstr>My layout specifications</vt:lpstr>
      <vt:lpstr>Three bridges.</vt:lpstr>
      <vt:lpstr>Track plan on following page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you can do the same</vt:lpstr>
      <vt:lpstr>References</vt:lpstr>
      <vt:lpstr>So I took inspiration from West Side Lumber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WESTSIDE LUMBER CO INSPIRED ME TO CREATE MY PERSONAL LOGGING MODEL RR</dc:title>
  <dc:subject/>
  <dc:creator>Frank Markovich</dc:creator>
  <cp:keywords/>
  <dc:description/>
  <cp:lastModifiedBy>Frank Markovich</cp:lastModifiedBy>
  <cp:revision>47</cp:revision>
  <dcterms:created xsi:type="dcterms:W3CDTF">2019-03-30T17:26:09Z</dcterms:created>
  <dcterms:modified xsi:type="dcterms:W3CDTF">2019-07-15T02:30:35Z</dcterms:modified>
  <cp:category/>
</cp:coreProperties>
</file>